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91" r:id="rId9"/>
    <p:sldId id="438" r:id="rId10"/>
    <p:sldId id="429" r:id="rId11"/>
    <p:sldId id="432" r:id="rId12"/>
    <p:sldId id="433" r:id="rId13"/>
    <p:sldId id="436" r:id="rId14"/>
    <p:sldId id="434" r:id="rId15"/>
    <p:sldId id="435" r:id="rId16"/>
    <p:sldId id="439" r:id="rId17"/>
    <p:sldId id="441" r:id="rId18"/>
    <p:sldId id="443" r:id="rId19"/>
    <p:sldId id="442" r:id="rId20"/>
    <p:sldId id="440" r:id="rId21"/>
    <p:sldId id="445" r:id="rId22"/>
    <p:sldId id="488" r:id="rId23"/>
    <p:sldId id="489" r:id="rId24"/>
    <p:sldId id="444" r:id="rId25"/>
    <p:sldId id="446" r:id="rId26"/>
    <p:sldId id="448" r:id="rId27"/>
    <p:sldId id="490" r:id="rId28"/>
    <p:sldId id="449" r:id="rId29"/>
    <p:sldId id="447" r:id="rId30"/>
    <p:sldId id="461" r:id="rId31"/>
    <p:sldId id="452" r:id="rId32"/>
    <p:sldId id="453" r:id="rId33"/>
    <p:sldId id="492" r:id="rId34"/>
    <p:sldId id="455" r:id="rId35"/>
    <p:sldId id="454" r:id="rId36"/>
    <p:sldId id="456" r:id="rId37"/>
    <p:sldId id="459" r:id="rId38"/>
    <p:sldId id="460" r:id="rId39"/>
    <p:sldId id="457" r:id="rId40"/>
    <p:sldId id="458" r:id="rId41"/>
    <p:sldId id="462" r:id="rId42"/>
    <p:sldId id="464" r:id="rId43"/>
    <p:sldId id="465" r:id="rId44"/>
    <p:sldId id="471" r:id="rId45"/>
    <p:sldId id="468" r:id="rId46"/>
    <p:sldId id="466" r:id="rId47"/>
    <p:sldId id="467" r:id="rId48"/>
    <p:sldId id="472" r:id="rId49"/>
    <p:sldId id="473" r:id="rId50"/>
    <p:sldId id="475" r:id="rId51"/>
    <p:sldId id="477" r:id="rId52"/>
    <p:sldId id="474" r:id="rId53"/>
    <p:sldId id="470" r:id="rId54"/>
    <p:sldId id="478" r:id="rId55"/>
    <p:sldId id="479" r:id="rId56"/>
    <p:sldId id="480" r:id="rId57"/>
    <p:sldId id="481" r:id="rId58"/>
    <p:sldId id="483" r:id="rId59"/>
    <p:sldId id="484" r:id="rId60"/>
    <p:sldId id="485" r:id="rId61"/>
    <p:sldId id="486" r:id="rId62"/>
    <p:sldId id="482" r:id="rId63"/>
    <p:sldId id="487" r:id="rId64"/>
    <p:sldId id="46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3" d="100"/>
          <a:sy n="73" d="100"/>
        </p:scale>
        <p:origin x="3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document?repid=rep1&amp;type=pdf&amp;doi=83dfe3980b875c4e5fe6f2cb1df131cc46d175c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steph\Downloads\1603.07285v1.cleaned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instance-segmentation" TargetMode="External"/><Relationship Id="rId2" Type="http://schemas.openxmlformats.org/officeDocument/2006/relationships/hyperlink" Target="https://paperswithcode.com/task/semantic-seg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panoptic-segmenta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Semantic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b="1" dirty="0"/>
              <a:t>Context is important </a:t>
            </a:r>
            <a:r>
              <a:rPr lang="en-US" dirty="0"/>
              <a:t>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 (FCN)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 – not pixel accurate 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504849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</a:t>
            </a:r>
            <a:r>
              <a:rPr lang="en-US" b="1" dirty="0"/>
              <a:t>maintains context information </a:t>
            </a:r>
            <a:r>
              <a:rPr lang="en-US" dirty="0"/>
              <a:t>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Pixel-level 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436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</a:t>
            </a:r>
            <a:r>
              <a:rPr lang="en-US" b="1" dirty="0"/>
              <a:t>transposed convolution</a:t>
            </a:r>
          </a:p>
          <a:p>
            <a:r>
              <a:rPr lang="en-US" dirty="0"/>
              <a:t>Can up-sample by using regular convolution with a fractional stride </a:t>
            </a:r>
          </a:p>
          <a:p>
            <a:pPr lvl="1"/>
            <a:r>
              <a:rPr lang="en-US" dirty="0"/>
              <a:t>But, inefficient in terms of computation and memory use </a:t>
            </a:r>
          </a:p>
          <a:p>
            <a:r>
              <a:rPr lang="en-US" dirty="0"/>
              <a:t>Transposed convolution originally proposed as </a:t>
            </a:r>
            <a:r>
              <a:rPr lang="en-US" dirty="0">
                <a:hlinkClick r:id="rId2"/>
              </a:rPr>
              <a:t>Deconvolution Networks, </a:t>
            </a:r>
            <a:r>
              <a:rPr lang="en-US" dirty="0" err="1">
                <a:hlinkClick r:id="rId2"/>
              </a:rPr>
              <a:t>Zeiler</a:t>
            </a:r>
            <a:r>
              <a:rPr lang="en-US" dirty="0">
                <a:hlinkClick r:id="rId2"/>
              </a:rPr>
              <a:t>, et.al., 2010 </a:t>
            </a:r>
            <a:endParaRPr lang="en-US" dirty="0"/>
          </a:p>
          <a:p>
            <a:pPr lvl="1"/>
            <a:r>
              <a:rPr lang="en-US" dirty="0"/>
              <a:t>Convolution down-samples image </a:t>
            </a:r>
          </a:p>
          <a:p>
            <a:pPr lvl="1"/>
            <a:r>
              <a:rPr lang="en-US" dirty="0"/>
              <a:t>Deconvolution is the inverse of forward convolution   </a:t>
            </a:r>
          </a:p>
          <a:p>
            <a:pPr lvl="1"/>
            <a:r>
              <a:rPr lang="en-US" dirty="0"/>
              <a:t>Deconvolution up-samples image</a:t>
            </a:r>
          </a:p>
          <a:p>
            <a:r>
              <a:rPr lang="en-US" dirty="0"/>
              <a:t>Construct transpose convolution operator by using transpose of forward convolution kernel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985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transposed convolution</a:t>
            </a:r>
          </a:p>
          <a:p>
            <a:r>
              <a:rPr lang="en-US" dirty="0"/>
              <a:t>Can up-sample by applying the transposed (inverse) convolution</a:t>
            </a:r>
          </a:p>
          <a:p>
            <a:r>
              <a:rPr lang="en-US" dirty="0"/>
              <a:t>Can apply to (conceptually) padded spare input tensor   </a:t>
            </a:r>
          </a:p>
          <a:p>
            <a:pPr lvl="1"/>
            <a:r>
              <a:rPr lang="en-US" dirty="0"/>
              <a:t>Is memory and computationally more efficient than using fractional stride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8A8DC-C12D-300B-B1BA-B997177EF5CB}"/>
              </a:ext>
            </a:extLst>
          </p:cNvPr>
          <p:cNvSpPr txBox="1">
            <a:spLocks/>
          </p:cNvSpPr>
          <p:nvPr/>
        </p:nvSpPr>
        <p:spPr>
          <a:xfrm>
            <a:off x="8704882" y="4773478"/>
            <a:ext cx="2825212" cy="65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From A guide to Convolution Arithmetic for Deep Learning, Dumoulin and </a:t>
            </a:r>
            <a:r>
              <a:rPr lang="en-US" sz="1400" dirty="0" err="1">
                <a:hlinkClick r:id="rId2"/>
              </a:rPr>
              <a:t>Visin</a:t>
            </a:r>
            <a:r>
              <a:rPr lang="en-US" sz="1400" dirty="0">
                <a:hlinkClick r:id="rId2"/>
              </a:rPr>
              <a:t> 2016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36F5-2AD6-48E6-C276-2721EA2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4" y="3191229"/>
            <a:ext cx="7654257" cy="3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pPr lvl="1"/>
            <a:r>
              <a:rPr lang="en-US" dirty="0"/>
              <a:t>Despite these limitation, </a:t>
            </a:r>
            <a:r>
              <a:rPr lang="en-US" b="1" dirty="0"/>
              <a:t>UNET is still widely applied 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pPr lvl="1"/>
            <a:r>
              <a:rPr lang="en-US" dirty="0"/>
              <a:t>Detail at fine scale</a:t>
            </a:r>
          </a:p>
          <a:p>
            <a:pPr lvl="1"/>
            <a:r>
              <a:rPr lang="en-US" dirty="0"/>
              <a:t>Context at coarse scale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pPr lvl="1"/>
            <a:r>
              <a:rPr lang="en-US" dirty="0"/>
              <a:t>Classifies each pixel  </a:t>
            </a:r>
          </a:p>
          <a:p>
            <a:pPr lvl="1"/>
            <a:r>
              <a:rPr lang="en-US" dirty="0"/>
              <a:t>Dense classification 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317870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Outdoor and indoor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Semantic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</a:t>
            </a:r>
            <a:r>
              <a:rPr lang="en-US" b="1" dirty="0"/>
              <a:t>multi-task problem</a:t>
            </a:r>
            <a:r>
              <a:rPr lang="en-US" dirty="0"/>
              <a:t>, detection, classification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Earlier architectures required multiple steps:</a:t>
            </a:r>
          </a:p>
          <a:p>
            <a:pPr lvl="1"/>
            <a:r>
              <a:rPr lang="en-US" dirty="0"/>
              <a:t>Segment, then apply object detection for instances</a:t>
            </a:r>
          </a:p>
          <a:p>
            <a:pPr lvl="1"/>
            <a:r>
              <a:rPr lang="en-US" dirty="0"/>
              <a:t>Perform object detection for instances then segment </a:t>
            </a:r>
          </a:p>
          <a:p>
            <a:r>
              <a:rPr lang="en-US" dirty="0"/>
              <a:t>He, et.al. created an architecture that performs tasks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</a:t>
            </a:r>
            <a:r>
              <a:rPr lang="en-US" b="1" dirty="0"/>
              <a:t>region proposals </a:t>
            </a:r>
            <a:r>
              <a:rPr lang="en-US" dirty="0"/>
              <a:t>and different scales for objects </a:t>
            </a:r>
          </a:p>
          <a:p>
            <a:r>
              <a:rPr lang="en-US" b="1" dirty="0"/>
              <a:t>Region of interest (</a:t>
            </a:r>
            <a:r>
              <a:rPr lang="en-US" b="1" dirty="0" err="1"/>
              <a:t>RoI</a:t>
            </a:r>
            <a:r>
              <a:rPr lang="en-US" b="1" dirty="0"/>
              <a:t>) pooling </a:t>
            </a:r>
            <a:r>
              <a:rPr lang="en-US" dirty="0"/>
              <a:t>combines features with proposals  </a:t>
            </a:r>
          </a:p>
          <a:p>
            <a:r>
              <a:rPr lang="en-US" b="1" dirty="0"/>
              <a:t>Classifier</a:t>
            </a:r>
            <a:r>
              <a:rPr lang="en-US" dirty="0"/>
              <a:t> identifies and classifies objects </a:t>
            </a:r>
          </a:p>
          <a:p>
            <a:r>
              <a:rPr lang="en-US" b="1" dirty="0"/>
              <a:t>None-maximal suppression </a:t>
            </a:r>
            <a:r>
              <a:rPr lang="en-US" dirty="0"/>
              <a:t>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Mask R-CNN adds a branch to create mask for each category in each </a:t>
            </a:r>
            <a:r>
              <a:rPr lang="en-US" dirty="0" err="1"/>
              <a:t>RoI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Mask has pixel-level resolution</a:t>
            </a:r>
          </a:p>
          <a:p>
            <a:r>
              <a:rPr lang="en-US" dirty="0"/>
              <a:t>Binary classifier selects mask within each </a:t>
            </a:r>
            <a:r>
              <a:rPr lang="en-US" dirty="0" err="1"/>
              <a:t>RoI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2400" dirty="0"/>
                  <a:t> and for highest probability object class – form of non-maximal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</a:t>
            </a:r>
            <a:r>
              <a:rPr lang="en-US" b="1" dirty="0"/>
              <a:t>joint task </a:t>
            </a:r>
            <a:r>
              <a:rPr lang="en-US" dirty="0"/>
              <a:t>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Semantic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and semantic segmentation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r>
              <a:rPr lang="en-US" dirty="0"/>
              <a:t>Can use weighted combination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Panoptic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</a:t>
            </a:r>
            <a:r>
              <a:rPr lang="en-US" b="1" dirty="0"/>
              <a:t>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pPr lvl="1"/>
            <a:r>
              <a:rPr lang="en-US" sz="2200" dirty="0"/>
              <a:t>The </a:t>
            </a:r>
            <a:r>
              <a:rPr lang="en-US" sz="2200" dirty="0">
                <a:hlinkClick r:id="rId5"/>
              </a:rPr>
              <a:t>SAM GitHub page</a:t>
            </a:r>
            <a:r>
              <a:rPr lang="en-US" sz="2200" dirty="0"/>
              <a:t> includes pre-trained encoder and examples in </a:t>
            </a:r>
            <a:r>
              <a:rPr lang="en-US" sz="2200" dirty="0" err="1"/>
              <a:t>PyTorch</a:t>
            </a:r>
            <a:r>
              <a:rPr lang="en-US" sz="22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18" y="3851413"/>
            <a:ext cx="8934968" cy="29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the segmentation task   </a:t>
            </a:r>
          </a:p>
          <a:p>
            <a:pPr lvl="1"/>
            <a:r>
              <a:rPr lang="en-US" dirty="0"/>
              <a:t>Create multiple responses to a ambiguous prompts</a:t>
            </a:r>
          </a:p>
          <a:p>
            <a:pPr lvl="1"/>
            <a:r>
              <a:rPr lang="en-US" dirty="0"/>
              <a:t>Response can be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massive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</p:cNvCxnSpPr>
          <p:nvPr/>
        </p:nvCxnSpPr>
        <p:spPr>
          <a:xfrm>
            <a:off x="6253480" y="2682240"/>
            <a:ext cx="2193096" cy="802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</p:cNvCxnSpPr>
          <p:nvPr/>
        </p:nvCxnSpPr>
        <p:spPr>
          <a:xfrm flipH="1">
            <a:off x="11039959" y="2397760"/>
            <a:ext cx="511961" cy="8103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6DBD-A73A-02A5-2F1D-5C05EE0EFAE6}"/>
              </a:ext>
            </a:extLst>
          </p:cNvPr>
          <p:cNvCxnSpPr>
            <a:cxnSpLocks/>
          </p:cNvCxnSpPr>
          <p:nvPr/>
        </p:nvCxnSpPr>
        <p:spPr>
          <a:xfrm flipH="1">
            <a:off x="11380795" y="2397760"/>
            <a:ext cx="171125" cy="1539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Vast number of self-supervised cases  </a:t>
            </a:r>
          </a:p>
          <a:p>
            <a:r>
              <a:rPr lang="en-US" dirty="0"/>
              <a:t>Backpropagation with 10% dice loss and 90% focal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find many architectures that have been proposed in Papers With Code </a:t>
            </a:r>
          </a:p>
          <a:p>
            <a:r>
              <a:rPr lang="en-US" b="1" dirty="0">
                <a:hlinkClick r:id="rId2"/>
              </a:rPr>
              <a:t>Semantic segmentation </a:t>
            </a:r>
            <a:endParaRPr lang="en-US" b="1" dirty="0"/>
          </a:p>
          <a:p>
            <a:r>
              <a:rPr lang="en-US" b="1" dirty="0">
                <a:hlinkClick r:id="rId3"/>
              </a:rPr>
              <a:t>Instance segmentation </a:t>
            </a:r>
            <a:endParaRPr lang="en-US" b="1" dirty="0"/>
          </a:p>
          <a:p>
            <a:r>
              <a:rPr lang="en-US" b="1" dirty="0">
                <a:hlinkClick r:id="rId4"/>
              </a:rPr>
              <a:t>Panoptic segmentation</a:t>
            </a:r>
            <a:endParaRPr lang="en-US" b="1" dirty="0"/>
          </a:p>
          <a:p>
            <a:r>
              <a:rPr lang="en-US" dirty="0"/>
              <a:t>Some algorithms can be applied to several of these problems </a:t>
            </a:r>
          </a:p>
        </p:txBody>
      </p:sp>
    </p:spTree>
    <p:extLst>
      <p:ext uri="{BB962C8B-B14F-4D97-AF65-F5344CB8AC3E}">
        <p14:creationId xmlns:p14="http://schemas.microsoft.com/office/powerpoint/2010/main" val="60828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6234</TotalTime>
  <Words>3036</Words>
  <Application>Microsoft Office PowerPoint</Application>
  <PresentationFormat>Widescreen</PresentationFormat>
  <Paragraphs>494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of Images </vt:lpstr>
      <vt:lpstr>Deep Semantic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SAM: A New Approach?   </vt:lpstr>
      <vt:lpstr>SAM is attempt at universal segmentation model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435</cp:revision>
  <dcterms:created xsi:type="dcterms:W3CDTF">2022-04-24T20:15:20Z</dcterms:created>
  <dcterms:modified xsi:type="dcterms:W3CDTF">2024-04-25T02:15:20Z</dcterms:modified>
</cp:coreProperties>
</file>